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DM Sans" panose="020F0502020204030204" pitchFamily="2" charset="0"/>
      <p:regular r:id="rId9"/>
    </p:embeddedFont>
    <p:embeddedFont>
      <p:font typeface="PT Serif" panose="020F0502020204030204" pitchFamily="18"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082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svg"/><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0477"/>
            <a:ext cx="7556421" cy="148851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Heart Disease Prediction Using Machine Learning</a:t>
            </a:r>
            <a:endParaRPr lang="en-US" sz="4650" dirty="0"/>
          </a:p>
        </p:txBody>
      </p:sp>
      <p:sp>
        <p:nvSpPr>
          <p:cNvPr id="4" name="Text 1"/>
          <p:cNvSpPr/>
          <p:nvPr/>
        </p:nvSpPr>
        <p:spPr>
          <a:xfrm>
            <a:off x="6280190" y="373915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Presented by: Shaik Ahmed Ali</a:t>
            </a:r>
            <a:endParaRPr lang="en-US" sz="1750" dirty="0"/>
          </a:p>
        </p:txBody>
      </p:sp>
      <p:sp>
        <p:nvSpPr>
          <p:cNvPr id="5" name="Text 2"/>
          <p:cNvSpPr/>
          <p:nvPr/>
        </p:nvSpPr>
        <p:spPr>
          <a:xfrm>
            <a:off x="6280190" y="435721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SRM University – AP, Neerukonda, Mangalagiri Mandal, Guntur District, Andhra Pradesh</a:t>
            </a:r>
            <a:endParaRPr lang="en-US" sz="1750" dirty="0"/>
          </a:p>
        </p:txBody>
      </p:sp>
      <p:sp>
        <p:nvSpPr>
          <p:cNvPr id="6" name="Text 3"/>
          <p:cNvSpPr/>
          <p:nvPr/>
        </p:nvSpPr>
        <p:spPr>
          <a:xfrm>
            <a:off x="6280190" y="533816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Course: Information Retrieval</a:t>
            </a:r>
            <a:endParaRPr lang="en-US" sz="1750" dirty="0"/>
          </a:p>
        </p:txBody>
      </p:sp>
      <p:sp>
        <p:nvSpPr>
          <p:cNvPr id="7" name="Text 4"/>
          <p:cNvSpPr/>
          <p:nvPr/>
        </p:nvSpPr>
        <p:spPr>
          <a:xfrm>
            <a:off x="6280190" y="5956221"/>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Picture 8">
            <a:extLst>
              <a:ext uri="{FF2B5EF4-FFF2-40B4-BE49-F238E27FC236}">
                <a16:creationId xmlns:a16="http://schemas.microsoft.com/office/drawing/2014/main" id="{7AC3994F-7ACB-ECBB-AAA4-609E9436440C}"/>
              </a:ext>
            </a:extLst>
          </p:cNvPr>
          <p:cNvPicPr>
            <a:picLocks noChangeAspect="1"/>
          </p:cNvPicPr>
          <p:nvPr/>
        </p:nvPicPr>
        <p:blipFill>
          <a:blip r:embed="rId4"/>
          <a:stretch>
            <a:fillRect/>
          </a:stretch>
        </p:blipFill>
        <p:spPr>
          <a:xfrm>
            <a:off x="12048765" y="7051362"/>
            <a:ext cx="2581635" cy="11336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09744"/>
            <a:ext cx="9702998"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The Crucial Need for Early Detection</a:t>
            </a:r>
            <a:endParaRPr lang="en-US" sz="4650" dirty="0"/>
          </a:p>
        </p:txBody>
      </p:sp>
      <p:sp>
        <p:nvSpPr>
          <p:cNvPr id="3" name="Text 1"/>
          <p:cNvSpPr/>
          <p:nvPr/>
        </p:nvSpPr>
        <p:spPr>
          <a:xfrm>
            <a:off x="793790" y="2098238"/>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Heart disease remains a leading cause of mortality worldwide. Early and accurate prediction is vital for timely medical intervention and ultimately, saving lives. Traditional diagnostic methods can often be slow and prone to human error, highlighting a critical gap that technology can address.</a:t>
            </a:r>
            <a:endParaRPr lang="en-US" sz="1750" dirty="0"/>
          </a:p>
        </p:txBody>
      </p:sp>
      <p:sp>
        <p:nvSpPr>
          <p:cNvPr id="4" name="Text 2"/>
          <p:cNvSpPr/>
          <p:nvPr/>
        </p:nvSpPr>
        <p:spPr>
          <a:xfrm>
            <a:off x="793790" y="4502468"/>
            <a:ext cx="3572470" cy="446603"/>
          </a:xfrm>
          <a:prstGeom prst="rect">
            <a:avLst/>
          </a:prstGeom>
          <a:noFill/>
          <a:ln/>
        </p:spPr>
        <p:txBody>
          <a:bodyPr wrap="none" lIns="0" tIns="0" rIns="0" bIns="0" rtlCol="0" anchor="t"/>
          <a:lstStyle/>
          <a:p>
            <a:pPr marL="0" indent="0" algn="l">
              <a:lnSpc>
                <a:spcPts val="3500"/>
              </a:lnSpc>
              <a:buNone/>
            </a:pPr>
            <a:r>
              <a:rPr lang="en-US" sz="2800" dirty="0">
                <a:solidFill>
                  <a:srgbClr val="020202"/>
                </a:solidFill>
                <a:latin typeface="PT Serif" pitchFamily="34" charset="0"/>
                <a:ea typeface="PT Serif" pitchFamily="34" charset="-122"/>
                <a:cs typeface="PT Serif" pitchFamily="34" charset="-120"/>
              </a:rPr>
              <a:t>Objective</a:t>
            </a:r>
            <a:endParaRPr lang="en-US" sz="2800" dirty="0"/>
          </a:p>
        </p:txBody>
      </p:sp>
      <p:sp>
        <p:nvSpPr>
          <p:cNvPr id="5" name="Text 3"/>
          <p:cNvSpPr/>
          <p:nvPr/>
        </p:nvSpPr>
        <p:spPr>
          <a:xfrm>
            <a:off x="793790" y="5175885"/>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To develop a robust machine learning model capable of predicting heart disease risk from patient clinical data, thereby enhancing diagnostic efficiency and enabling proactive healthcare.</a:t>
            </a:r>
            <a:endParaRPr lang="en-US" sz="1750" dirty="0"/>
          </a:p>
        </p:txBody>
      </p:sp>
      <p:pic>
        <p:nvPicPr>
          <p:cNvPr id="6" name="Image 0" descr="preencoded.png"/>
          <p:cNvPicPr>
            <a:picLocks noChangeAspect="1"/>
          </p:cNvPicPr>
          <p:nvPr/>
        </p:nvPicPr>
        <p:blipFill>
          <a:blip r:embed="rId3"/>
          <a:stretch>
            <a:fillRect/>
          </a:stretch>
        </p:blipFill>
        <p:spPr>
          <a:xfrm>
            <a:off x="9395936" y="2149316"/>
            <a:ext cx="4448294" cy="4448294"/>
          </a:xfrm>
          <a:prstGeom prst="rect">
            <a:avLst/>
          </a:prstGeom>
        </p:spPr>
      </p:pic>
      <p:sp>
        <p:nvSpPr>
          <p:cNvPr id="7" name="Text 4"/>
          <p:cNvSpPr/>
          <p:nvPr/>
        </p:nvSpPr>
        <p:spPr>
          <a:xfrm>
            <a:off x="7599521" y="6852761"/>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Picture 8">
            <a:extLst>
              <a:ext uri="{FF2B5EF4-FFF2-40B4-BE49-F238E27FC236}">
                <a16:creationId xmlns:a16="http://schemas.microsoft.com/office/drawing/2014/main" id="{95B07C1A-B11E-1FD2-8F5B-EC4A19BB7A07}"/>
              </a:ext>
            </a:extLst>
          </p:cNvPr>
          <p:cNvPicPr>
            <a:picLocks noChangeAspect="1"/>
          </p:cNvPicPr>
          <p:nvPr/>
        </p:nvPicPr>
        <p:blipFill>
          <a:blip r:embed="rId4"/>
          <a:stretch>
            <a:fillRect/>
          </a:stretch>
        </p:blipFill>
        <p:spPr>
          <a:xfrm>
            <a:off x="12048765" y="7034212"/>
            <a:ext cx="2581635" cy="11336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1866" y="504349"/>
            <a:ext cx="5227677" cy="601861"/>
          </a:xfrm>
          <a:prstGeom prst="rect">
            <a:avLst/>
          </a:prstGeom>
          <a:noFill/>
          <a:ln/>
        </p:spPr>
        <p:txBody>
          <a:bodyPr wrap="none" lIns="0" tIns="0" rIns="0" bIns="0" rtlCol="0" anchor="t"/>
          <a:lstStyle/>
          <a:p>
            <a:pPr marL="0" indent="0" algn="l">
              <a:lnSpc>
                <a:spcPts val="4700"/>
              </a:lnSpc>
              <a:buNone/>
            </a:pPr>
            <a:r>
              <a:rPr lang="en-US" sz="3750" dirty="0">
                <a:solidFill>
                  <a:srgbClr val="020202"/>
                </a:solidFill>
                <a:latin typeface="PT Serif" pitchFamily="34" charset="0"/>
                <a:ea typeface="PT Serif" pitchFamily="34" charset="-122"/>
                <a:cs typeface="PT Serif" pitchFamily="34" charset="-120"/>
              </a:rPr>
              <a:t>Understanding Our Data</a:t>
            </a:r>
            <a:endParaRPr lang="en-US" sz="3750" dirty="0"/>
          </a:p>
        </p:txBody>
      </p:sp>
      <p:sp>
        <p:nvSpPr>
          <p:cNvPr id="3" name="Text 1"/>
          <p:cNvSpPr/>
          <p:nvPr/>
        </p:nvSpPr>
        <p:spPr>
          <a:xfrm>
            <a:off x="641866" y="1564600"/>
            <a:ext cx="2888694" cy="360998"/>
          </a:xfrm>
          <a:prstGeom prst="rect">
            <a:avLst/>
          </a:prstGeom>
          <a:noFill/>
          <a:ln/>
        </p:spPr>
        <p:txBody>
          <a:bodyPr wrap="none" lIns="0" tIns="0" rIns="0" bIns="0" rtlCol="0" anchor="t"/>
          <a:lstStyle/>
          <a:p>
            <a:pPr marL="0" indent="0" algn="l">
              <a:lnSpc>
                <a:spcPts val="2800"/>
              </a:lnSpc>
              <a:buNone/>
            </a:pPr>
            <a:r>
              <a:rPr lang="en-US" sz="2250" dirty="0">
                <a:solidFill>
                  <a:srgbClr val="020202"/>
                </a:solidFill>
                <a:latin typeface="PT Serif" pitchFamily="34" charset="0"/>
                <a:ea typeface="PT Serif" pitchFamily="34" charset="-122"/>
                <a:cs typeface="PT Serif" pitchFamily="34" charset="-120"/>
              </a:rPr>
              <a:t>Dataset Attributes</a:t>
            </a:r>
            <a:endParaRPr lang="en-US" sz="2250" dirty="0"/>
          </a:p>
        </p:txBody>
      </p:sp>
      <p:sp>
        <p:nvSpPr>
          <p:cNvPr id="4" name="Text 2"/>
          <p:cNvSpPr/>
          <p:nvPr/>
        </p:nvSpPr>
        <p:spPr>
          <a:xfrm>
            <a:off x="641866" y="2108954"/>
            <a:ext cx="6449616"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Age, Sex, Chest Pain Type</a:t>
            </a:r>
            <a:endParaRPr lang="en-US" sz="1400" dirty="0"/>
          </a:p>
        </p:txBody>
      </p:sp>
      <p:sp>
        <p:nvSpPr>
          <p:cNvPr id="5" name="Text 3"/>
          <p:cNvSpPr/>
          <p:nvPr/>
        </p:nvSpPr>
        <p:spPr>
          <a:xfrm>
            <a:off x="641866" y="2466618"/>
            <a:ext cx="6449616"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Resting Blood Pressure, Cholesterol, Fasting Blood Sugar</a:t>
            </a:r>
            <a:endParaRPr lang="en-US" sz="1400" dirty="0"/>
          </a:p>
        </p:txBody>
      </p:sp>
      <p:sp>
        <p:nvSpPr>
          <p:cNvPr id="6" name="Text 4"/>
          <p:cNvSpPr/>
          <p:nvPr/>
        </p:nvSpPr>
        <p:spPr>
          <a:xfrm>
            <a:off x="641866" y="2824282"/>
            <a:ext cx="6449616"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ECG, Max Heart Rate, Exercise Angina</a:t>
            </a:r>
            <a:endParaRPr lang="en-US" sz="1400" dirty="0"/>
          </a:p>
        </p:txBody>
      </p:sp>
      <p:sp>
        <p:nvSpPr>
          <p:cNvPr id="7" name="Text 5"/>
          <p:cNvSpPr/>
          <p:nvPr/>
        </p:nvSpPr>
        <p:spPr>
          <a:xfrm>
            <a:off x="641866" y="3181945"/>
            <a:ext cx="6449616" cy="586978"/>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Oldpeak, Slope, Ca (number of major vessels colored by fluoroscopy), Thal (thalassemia type)</a:t>
            </a:r>
            <a:endParaRPr lang="en-US" sz="1400" dirty="0"/>
          </a:p>
        </p:txBody>
      </p:sp>
      <p:pic>
        <p:nvPicPr>
          <p:cNvPr id="8" name="Image 0" descr="preencoded.png"/>
          <p:cNvPicPr>
            <a:picLocks noChangeAspect="1"/>
          </p:cNvPicPr>
          <p:nvPr/>
        </p:nvPicPr>
        <p:blipFill>
          <a:blip r:embed="rId3"/>
          <a:stretch>
            <a:fillRect/>
          </a:stretch>
        </p:blipFill>
        <p:spPr>
          <a:xfrm>
            <a:off x="641866" y="3975259"/>
            <a:ext cx="3546038" cy="3546038"/>
          </a:xfrm>
          <a:prstGeom prst="rect">
            <a:avLst/>
          </a:prstGeom>
        </p:spPr>
      </p:pic>
      <p:sp>
        <p:nvSpPr>
          <p:cNvPr id="9" name="Text 6"/>
          <p:cNvSpPr/>
          <p:nvPr/>
        </p:nvSpPr>
        <p:spPr>
          <a:xfrm>
            <a:off x="7546538" y="1564600"/>
            <a:ext cx="2888694" cy="360998"/>
          </a:xfrm>
          <a:prstGeom prst="rect">
            <a:avLst/>
          </a:prstGeom>
          <a:noFill/>
          <a:ln/>
        </p:spPr>
        <p:txBody>
          <a:bodyPr wrap="none" lIns="0" tIns="0" rIns="0" bIns="0" rtlCol="0" anchor="t"/>
          <a:lstStyle/>
          <a:p>
            <a:pPr marL="0" indent="0" algn="l">
              <a:lnSpc>
                <a:spcPts val="2800"/>
              </a:lnSpc>
              <a:buNone/>
            </a:pPr>
            <a:r>
              <a:rPr lang="en-US" sz="2250" dirty="0">
                <a:solidFill>
                  <a:srgbClr val="020202"/>
                </a:solidFill>
                <a:latin typeface="PT Serif" pitchFamily="34" charset="0"/>
                <a:ea typeface="PT Serif" pitchFamily="34" charset="-122"/>
                <a:cs typeface="PT Serif" pitchFamily="34" charset="-120"/>
              </a:rPr>
              <a:t>Target Output</a:t>
            </a:r>
            <a:endParaRPr lang="en-US" sz="2250" dirty="0"/>
          </a:p>
        </p:txBody>
      </p:sp>
      <p:sp>
        <p:nvSpPr>
          <p:cNvPr id="10" name="Text 7"/>
          <p:cNvSpPr/>
          <p:nvPr/>
        </p:nvSpPr>
        <p:spPr>
          <a:xfrm>
            <a:off x="7546538" y="2108954"/>
            <a:ext cx="6449616" cy="293489"/>
          </a:xfrm>
          <a:prstGeom prst="rect">
            <a:avLst/>
          </a:prstGeom>
          <a:noFill/>
          <a:ln/>
        </p:spPr>
        <p:txBody>
          <a:bodyPr wrap="none" lIns="0" tIns="0" rIns="0" bIns="0" rtlCol="0" anchor="t"/>
          <a:lstStyle/>
          <a:p>
            <a:pPr marL="0" indent="0" algn="l">
              <a:lnSpc>
                <a:spcPts val="2300"/>
              </a:lnSpc>
              <a:buNone/>
            </a:pPr>
            <a:r>
              <a:rPr lang="en-US" sz="1400" dirty="0">
                <a:solidFill>
                  <a:srgbClr val="383838"/>
                </a:solidFill>
                <a:latin typeface="DM Sans" pitchFamily="34" charset="0"/>
                <a:ea typeface="DM Sans" pitchFamily="34" charset="-122"/>
                <a:cs typeface="DM Sans" pitchFamily="34" charset="-120"/>
              </a:rPr>
              <a:t>The model's goal is to classify patients based on a binary outcome:</a:t>
            </a:r>
            <a:endParaRPr lang="en-US" sz="1400" dirty="0"/>
          </a:p>
        </p:txBody>
      </p:sp>
      <p:sp>
        <p:nvSpPr>
          <p:cNvPr id="11" name="Text 8"/>
          <p:cNvSpPr/>
          <p:nvPr/>
        </p:nvSpPr>
        <p:spPr>
          <a:xfrm>
            <a:off x="7821573" y="2608778"/>
            <a:ext cx="6174581" cy="293489"/>
          </a:xfrm>
          <a:prstGeom prst="rect">
            <a:avLst/>
          </a:prstGeom>
          <a:noFill/>
          <a:ln/>
        </p:spPr>
        <p:txBody>
          <a:bodyPr wrap="none" lIns="0" tIns="0" rIns="0" bIns="0" rtlCol="0" anchor="t"/>
          <a:lstStyle/>
          <a:p>
            <a:pPr marL="0" indent="0" algn="l">
              <a:lnSpc>
                <a:spcPts val="2300"/>
              </a:lnSpc>
              <a:buNone/>
            </a:pPr>
            <a:r>
              <a:rPr lang="en-US" sz="1400" b="1" dirty="0">
                <a:solidFill>
                  <a:srgbClr val="383838"/>
                </a:solidFill>
                <a:latin typeface="DM Sans" pitchFamily="34" charset="0"/>
                <a:ea typeface="DM Sans" pitchFamily="34" charset="-122"/>
                <a:cs typeface="DM Sans" pitchFamily="34" charset="-120"/>
              </a:rPr>
              <a:t>1 = Heart Disease Present</a:t>
            </a:r>
            <a:endParaRPr lang="en-US" sz="1400" dirty="0"/>
          </a:p>
        </p:txBody>
      </p:sp>
      <p:sp>
        <p:nvSpPr>
          <p:cNvPr id="12" name="Text 9"/>
          <p:cNvSpPr/>
          <p:nvPr/>
        </p:nvSpPr>
        <p:spPr>
          <a:xfrm>
            <a:off x="7821573" y="3067288"/>
            <a:ext cx="6174581" cy="293489"/>
          </a:xfrm>
          <a:prstGeom prst="rect">
            <a:avLst/>
          </a:prstGeom>
          <a:noFill/>
          <a:ln/>
        </p:spPr>
        <p:txBody>
          <a:bodyPr wrap="none" lIns="0" tIns="0" rIns="0" bIns="0" rtlCol="0" anchor="t"/>
          <a:lstStyle/>
          <a:p>
            <a:pPr marL="0" indent="0" algn="l">
              <a:lnSpc>
                <a:spcPts val="2300"/>
              </a:lnSpc>
              <a:buNone/>
            </a:pPr>
            <a:r>
              <a:rPr lang="en-US" sz="1400" b="1" dirty="0">
                <a:solidFill>
                  <a:srgbClr val="383838"/>
                </a:solidFill>
                <a:latin typeface="DM Sans" pitchFamily="34" charset="0"/>
                <a:ea typeface="DM Sans" pitchFamily="34" charset="-122"/>
                <a:cs typeface="DM Sans" pitchFamily="34" charset="-120"/>
              </a:rPr>
              <a:t>0 = Not Present</a:t>
            </a:r>
            <a:endParaRPr lang="en-US" sz="1400" dirty="0"/>
          </a:p>
        </p:txBody>
      </p:sp>
      <p:sp>
        <p:nvSpPr>
          <p:cNvPr id="13" name="Shape 10"/>
          <p:cNvSpPr/>
          <p:nvPr/>
        </p:nvSpPr>
        <p:spPr>
          <a:xfrm>
            <a:off x="7546538" y="2608778"/>
            <a:ext cx="22860" cy="751999"/>
          </a:xfrm>
          <a:prstGeom prst="rect">
            <a:avLst/>
          </a:prstGeom>
          <a:solidFill>
            <a:srgbClr val="E04F00"/>
          </a:solidFill>
          <a:ln/>
        </p:spPr>
      </p:sp>
      <p:sp>
        <p:nvSpPr>
          <p:cNvPr id="14" name="Text 11"/>
          <p:cNvSpPr/>
          <p:nvPr/>
        </p:nvSpPr>
        <p:spPr>
          <a:xfrm>
            <a:off x="7546538" y="3567113"/>
            <a:ext cx="2888694" cy="360998"/>
          </a:xfrm>
          <a:prstGeom prst="rect">
            <a:avLst/>
          </a:prstGeom>
          <a:noFill/>
          <a:ln/>
        </p:spPr>
        <p:txBody>
          <a:bodyPr wrap="none" lIns="0" tIns="0" rIns="0" bIns="0" rtlCol="0" anchor="t"/>
          <a:lstStyle/>
          <a:p>
            <a:pPr marL="0" indent="0" algn="l">
              <a:lnSpc>
                <a:spcPts val="2800"/>
              </a:lnSpc>
              <a:buNone/>
            </a:pPr>
            <a:r>
              <a:rPr lang="en-US" sz="2250" dirty="0">
                <a:solidFill>
                  <a:srgbClr val="020202"/>
                </a:solidFill>
                <a:latin typeface="PT Serif" pitchFamily="34" charset="0"/>
                <a:ea typeface="PT Serif" pitchFamily="34" charset="-122"/>
                <a:cs typeface="PT Serif" pitchFamily="34" charset="-120"/>
              </a:rPr>
              <a:t>Data Preprocessing</a:t>
            </a:r>
            <a:endParaRPr lang="en-US" sz="2250" dirty="0"/>
          </a:p>
        </p:txBody>
      </p:sp>
      <p:sp>
        <p:nvSpPr>
          <p:cNvPr id="15" name="Text 12"/>
          <p:cNvSpPr/>
          <p:nvPr/>
        </p:nvSpPr>
        <p:spPr>
          <a:xfrm>
            <a:off x="7546538" y="4111466"/>
            <a:ext cx="6449616"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Standardization of numerical features</a:t>
            </a:r>
            <a:endParaRPr lang="en-US" sz="1400" dirty="0"/>
          </a:p>
        </p:txBody>
      </p:sp>
      <p:sp>
        <p:nvSpPr>
          <p:cNvPr id="16" name="Text 13"/>
          <p:cNvSpPr/>
          <p:nvPr/>
        </p:nvSpPr>
        <p:spPr>
          <a:xfrm>
            <a:off x="7546538" y="4469130"/>
            <a:ext cx="6449616"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Tokenization and stop-word removal (if text features were present)</a:t>
            </a:r>
            <a:endParaRPr lang="en-US" sz="1400" dirty="0"/>
          </a:p>
        </p:txBody>
      </p:sp>
      <p:sp>
        <p:nvSpPr>
          <p:cNvPr id="17" name="Text 14"/>
          <p:cNvSpPr/>
          <p:nvPr/>
        </p:nvSpPr>
        <p:spPr>
          <a:xfrm>
            <a:off x="7546538" y="4826794"/>
            <a:ext cx="6449616"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83838"/>
                </a:solidFill>
                <a:latin typeface="DM Sans" pitchFamily="34" charset="0"/>
                <a:ea typeface="DM Sans" pitchFamily="34" charset="-122"/>
                <a:cs typeface="DM Sans" pitchFamily="34" charset="-120"/>
              </a:rPr>
              <a:t>Data splitting: 80% for training, 20% for testing</a:t>
            </a:r>
            <a:endParaRPr lang="en-US" sz="1400" dirty="0"/>
          </a:p>
        </p:txBody>
      </p:sp>
      <p:pic>
        <p:nvPicPr>
          <p:cNvPr id="19" name="Picture 18">
            <a:extLst>
              <a:ext uri="{FF2B5EF4-FFF2-40B4-BE49-F238E27FC236}">
                <a16:creationId xmlns:a16="http://schemas.microsoft.com/office/drawing/2014/main" id="{CF3D0891-B54C-1D90-BE68-6FD28D67B3C6}"/>
              </a:ext>
            </a:extLst>
          </p:cNvPr>
          <p:cNvPicPr>
            <a:picLocks noChangeAspect="1"/>
          </p:cNvPicPr>
          <p:nvPr/>
        </p:nvPicPr>
        <p:blipFill>
          <a:blip r:embed="rId4"/>
          <a:stretch>
            <a:fillRect/>
          </a:stretch>
        </p:blipFill>
        <p:spPr>
          <a:xfrm>
            <a:off x="11934528" y="7095967"/>
            <a:ext cx="2581635" cy="11336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6973" y="679609"/>
            <a:ext cx="6432828" cy="512802"/>
          </a:xfrm>
          <a:prstGeom prst="rect">
            <a:avLst/>
          </a:prstGeom>
          <a:noFill/>
          <a:ln/>
        </p:spPr>
        <p:txBody>
          <a:bodyPr wrap="none" lIns="0" tIns="0" rIns="0" bIns="0" rtlCol="0" anchor="t"/>
          <a:lstStyle/>
          <a:p>
            <a:pPr marL="0" indent="0" algn="l">
              <a:lnSpc>
                <a:spcPts val="4000"/>
              </a:lnSpc>
              <a:buNone/>
            </a:pPr>
            <a:r>
              <a:rPr lang="en-US" sz="3200" dirty="0">
                <a:solidFill>
                  <a:srgbClr val="020202"/>
                </a:solidFill>
                <a:latin typeface="PT Serif" pitchFamily="34" charset="0"/>
                <a:ea typeface="PT Serif" pitchFamily="34" charset="-122"/>
                <a:cs typeface="PT Serif" pitchFamily="34" charset="-120"/>
              </a:rPr>
              <a:t>Machine Learning Models Explored</a:t>
            </a:r>
            <a:endParaRPr lang="en-US" sz="3200" dirty="0"/>
          </a:p>
        </p:txBody>
      </p:sp>
      <p:sp>
        <p:nvSpPr>
          <p:cNvPr id="3" name="Text 1"/>
          <p:cNvSpPr/>
          <p:nvPr/>
        </p:nvSpPr>
        <p:spPr>
          <a:xfrm>
            <a:off x="546973" y="1504950"/>
            <a:ext cx="13536454"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We investigated a diverse array of machine learning algorithms, each offering unique strengths in pattern recognition and prediction.</a:t>
            </a:r>
            <a:endParaRPr lang="en-US" sz="12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973" y="1930718"/>
            <a:ext cx="312539" cy="312539"/>
          </a:xfrm>
          <a:prstGeom prst="rect">
            <a:avLst/>
          </a:prstGeom>
        </p:spPr>
      </p:pic>
      <p:sp>
        <p:nvSpPr>
          <p:cNvPr id="5" name="Text 2"/>
          <p:cNvSpPr/>
          <p:nvPr/>
        </p:nvSpPr>
        <p:spPr>
          <a:xfrm>
            <a:off x="546973" y="2438519"/>
            <a:ext cx="2051447"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Logistic Regression</a:t>
            </a:r>
            <a:endParaRPr lang="en-US" sz="1600" dirty="0"/>
          </a:p>
        </p:txBody>
      </p:sp>
      <p:sp>
        <p:nvSpPr>
          <p:cNvPr id="6" name="Text 3"/>
          <p:cNvSpPr/>
          <p:nvPr/>
        </p:nvSpPr>
        <p:spPr>
          <a:xfrm>
            <a:off x="546973" y="2788563"/>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 fundamental linear probability model, effective for binary classification.</a:t>
            </a:r>
            <a:endParaRPr lang="en-US" sz="12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12831" y="1930718"/>
            <a:ext cx="312539" cy="312539"/>
          </a:xfrm>
          <a:prstGeom prst="rect">
            <a:avLst/>
          </a:prstGeom>
        </p:spPr>
      </p:pic>
      <p:sp>
        <p:nvSpPr>
          <p:cNvPr id="8" name="Text 4"/>
          <p:cNvSpPr/>
          <p:nvPr/>
        </p:nvSpPr>
        <p:spPr>
          <a:xfrm>
            <a:off x="7412831" y="2438519"/>
            <a:ext cx="2051447"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Naive Bayes</a:t>
            </a:r>
            <a:endParaRPr lang="en-US" sz="1600" dirty="0"/>
          </a:p>
        </p:txBody>
      </p:sp>
      <p:sp>
        <p:nvSpPr>
          <p:cNvPr id="9" name="Text 5"/>
          <p:cNvSpPr/>
          <p:nvPr/>
        </p:nvSpPr>
        <p:spPr>
          <a:xfrm>
            <a:off x="7412831" y="2788563"/>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 probabilistic classifier based on Bayes' theorem, assuming feature independence.</a:t>
            </a:r>
            <a:endParaRPr lang="en-US" sz="12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973" y="3351133"/>
            <a:ext cx="312539" cy="312539"/>
          </a:xfrm>
          <a:prstGeom prst="rect">
            <a:avLst/>
          </a:prstGeom>
        </p:spPr>
      </p:pic>
      <p:sp>
        <p:nvSpPr>
          <p:cNvPr id="11" name="Text 6"/>
          <p:cNvSpPr/>
          <p:nvPr/>
        </p:nvSpPr>
        <p:spPr>
          <a:xfrm>
            <a:off x="546973" y="3858935"/>
            <a:ext cx="2812018"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Support Vector Machine (SVM)</a:t>
            </a:r>
            <a:endParaRPr lang="en-US" sz="1600" dirty="0"/>
          </a:p>
        </p:txBody>
      </p:sp>
      <p:sp>
        <p:nvSpPr>
          <p:cNvPr id="12" name="Text 7"/>
          <p:cNvSpPr/>
          <p:nvPr/>
        </p:nvSpPr>
        <p:spPr>
          <a:xfrm>
            <a:off x="546973" y="4208978"/>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Identifies the optimal hyperplane to separate classes effectively.</a:t>
            </a:r>
            <a:endParaRPr lang="en-US" sz="12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2831" y="3351133"/>
            <a:ext cx="312539" cy="312539"/>
          </a:xfrm>
          <a:prstGeom prst="rect">
            <a:avLst/>
          </a:prstGeom>
        </p:spPr>
      </p:pic>
      <p:sp>
        <p:nvSpPr>
          <p:cNvPr id="14" name="Text 8"/>
          <p:cNvSpPr/>
          <p:nvPr/>
        </p:nvSpPr>
        <p:spPr>
          <a:xfrm>
            <a:off x="7412831" y="3858935"/>
            <a:ext cx="2521863"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K-Nearest Neighbors (KNN)</a:t>
            </a:r>
            <a:endParaRPr lang="en-US" sz="1600" dirty="0"/>
          </a:p>
        </p:txBody>
      </p:sp>
      <p:sp>
        <p:nvSpPr>
          <p:cNvPr id="15" name="Text 9"/>
          <p:cNvSpPr/>
          <p:nvPr/>
        </p:nvSpPr>
        <p:spPr>
          <a:xfrm>
            <a:off x="7412831" y="4208978"/>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 non-parametric, instance-based learning algorithm that classifies based on proximity.</a:t>
            </a:r>
            <a:endParaRPr lang="en-US" sz="12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973" y="4771549"/>
            <a:ext cx="312539" cy="312539"/>
          </a:xfrm>
          <a:prstGeom prst="rect">
            <a:avLst/>
          </a:prstGeom>
        </p:spPr>
      </p:pic>
      <p:sp>
        <p:nvSpPr>
          <p:cNvPr id="17" name="Text 10"/>
          <p:cNvSpPr/>
          <p:nvPr/>
        </p:nvSpPr>
        <p:spPr>
          <a:xfrm>
            <a:off x="546973" y="5279350"/>
            <a:ext cx="2051447"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Decision Tree</a:t>
            </a:r>
            <a:endParaRPr lang="en-US" sz="1600" dirty="0"/>
          </a:p>
        </p:txBody>
      </p:sp>
      <p:sp>
        <p:nvSpPr>
          <p:cNvPr id="18" name="Text 11"/>
          <p:cNvSpPr/>
          <p:nvPr/>
        </p:nvSpPr>
        <p:spPr>
          <a:xfrm>
            <a:off x="546973" y="5629394"/>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 rule-based hierarchical structure that partitions data based on feature values.</a:t>
            </a:r>
            <a:endParaRPr lang="en-US" sz="120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12831" y="4771549"/>
            <a:ext cx="312539" cy="312539"/>
          </a:xfrm>
          <a:prstGeom prst="rect">
            <a:avLst/>
          </a:prstGeom>
        </p:spPr>
      </p:pic>
      <p:sp>
        <p:nvSpPr>
          <p:cNvPr id="20" name="Text 12"/>
          <p:cNvSpPr/>
          <p:nvPr/>
        </p:nvSpPr>
        <p:spPr>
          <a:xfrm>
            <a:off x="7412831" y="5279350"/>
            <a:ext cx="2051447"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Random Forest</a:t>
            </a:r>
            <a:endParaRPr lang="en-US" sz="1600" dirty="0"/>
          </a:p>
        </p:txBody>
      </p:sp>
      <p:sp>
        <p:nvSpPr>
          <p:cNvPr id="21" name="Text 13"/>
          <p:cNvSpPr/>
          <p:nvPr/>
        </p:nvSpPr>
        <p:spPr>
          <a:xfrm>
            <a:off x="7412831" y="5629394"/>
            <a:ext cx="6670596" cy="500063"/>
          </a:xfrm>
          <a:prstGeom prst="rect">
            <a:avLst/>
          </a:prstGeom>
          <a:noFill/>
          <a:ln/>
        </p:spPr>
        <p:txBody>
          <a:bodyPr wrap="squar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An ensemble method leveraging multiple decision trees to enhance accuracy and reduce overfitting.</a:t>
            </a:r>
            <a:endParaRPr lang="en-US" sz="1200" dirty="0"/>
          </a:p>
        </p:txBody>
      </p:sp>
      <p:pic>
        <p:nvPicPr>
          <p:cNvPr id="22"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973" y="6441996"/>
            <a:ext cx="312539" cy="312539"/>
          </a:xfrm>
          <a:prstGeom prst="rect">
            <a:avLst/>
          </a:prstGeom>
        </p:spPr>
      </p:pic>
      <p:sp>
        <p:nvSpPr>
          <p:cNvPr id="23" name="Text 14"/>
          <p:cNvSpPr/>
          <p:nvPr/>
        </p:nvSpPr>
        <p:spPr>
          <a:xfrm>
            <a:off x="546973" y="6949797"/>
            <a:ext cx="2051447"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XGBoost</a:t>
            </a:r>
            <a:endParaRPr lang="en-US" sz="1600" dirty="0"/>
          </a:p>
        </p:txBody>
      </p:sp>
      <p:sp>
        <p:nvSpPr>
          <p:cNvPr id="24" name="Text 15"/>
          <p:cNvSpPr/>
          <p:nvPr/>
        </p:nvSpPr>
        <p:spPr>
          <a:xfrm>
            <a:off x="546973" y="7299841"/>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 powerful gradient boosting framework optimized for speed and performance.</a:t>
            </a:r>
            <a:endParaRPr lang="en-US" sz="1200" dirty="0"/>
          </a:p>
        </p:txBody>
      </p:sp>
      <p:pic>
        <p:nvPicPr>
          <p:cNvPr id="25"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12831" y="6441996"/>
            <a:ext cx="312539" cy="312539"/>
          </a:xfrm>
          <a:prstGeom prst="rect">
            <a:avLst/>
          </a:prstGeom>
        </p:spPr>
      </p:pic>
      <p:sp>
        <p:nvSpPr>
          <p:cNvPr id="26" name="Text 16"/>
          <p:cNvSpPr/>
          <p:nvPr/>
        </p:nvSpPr>
        <p:spPr>
          <a:xfrm>
            <a:off x="7412831" y="6949797"/>
            <a:ext cx="2051447" cy="256342"/>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T Serif" pitchFamily="34" charset="0"/>
                <a:ea typeface="PT Serif" pitchFamily="34" charset="-122"/>
                <a:cs typeface="PT Serif" pitchFamily="34" charset="-120"/>
              </a:rPr>
              <a:t>Neural Network (MLP)</a:t>
            </a:r>
            <a:endParaRPr lang="en-US" sz="1600" dirty="0"/>
          </a:p>
        </p:txBody>
      </p:sp>
      <p:sp>
        <p:nvSpPr>
          <p:cNvPr id="27" name="Text 17"/>
          <p:cNvSpPr/>
          <p:nvPr/>
        </p:nvSpPr>
        <p:spPr>
          <a:xfrm>
            <a:off x="7412831" y="7299841"/>
            <a:ext cx="6670596" cy="250031"/>
          </a:xfrm>
          <a:prstGeom prst="rect">
            <a:avLst/>
          </a:prstGeom>
          <a:noFill/>
          <a:ln/>
        </p:spPr>
        <p:txBody>
          <a:bodyPr wrap="none" lIns="0" tIns="0" rIns="0" bIns="0" rtlCol="0" anchor="t"/>
          <a:lstStyle/>
          <a:p>
            <a:pPr marL="0" indent="0" algn="l">
              <a:lnSpc>
                <a:spcPts val="1950"/>
              </a:lnSpc>
              <a:buNone/>
            </a:pPr>
            <a:r>
              <a:rPr lang="en-US" sz="1200" dirty="0">
                <a:solidFill>
                  <a:srgbClr val="383838"/>
                </a:solidFill>
                <a:latin typeface="DM Sans" pitchFamily="34" charset="0"/>
                <a:ea typeface="DM Sans" pitchFamily="34" charset="-122"/>
                <a:cs typeface="DM Sans" pitchFamily="34" charset="-120"/>
              </a:rPr>
              <a:t>A multi-layer perceptron capable of learning complex, non-linear patterns in data.</a:t>
            </a:r>
            <a:endParaRPr lang="en-US" sz="1200" dirty="0"/>
          </a:p>
        </p:txBody>
      </p:sp>
      <p:pic>
        <p:nvPicPr>
          <p:cNvPr id="29" name="Picture 28">
            <a:extLst>
              <a:ext uri="{FF2B5EF4-FFF2-40B4-BE49-F238E27FC236}">
                <a16:creationId xmlns:a16="http://schemas.microsoft.com/office/drawing/2014/main" id="{C2368A36-0AA6-396F-A09E-C6BE8460A8B1}"/>
              </a:ext>
            </a:extLst>
          </p:cNvPr>
          <p:cNvPicPr>
            <a:picLocks noChangeAspect="1"/>
          </p:cNvPicPr>
          <p:nvPr/>
        </p:nvPicPr>
        <p:blipFill>
          <a:blip r:embed="rId19"/>
          <a:stretch>
            <a:fillRect/>
          </a:stretch>
        </p:blipFill>
        <p:spPr>
          <a:xfrm>
            <a:off x="12048765" y="7643574"/>
            <a:ext cx="2581635" cy="4726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3535" y="521375"/>
            <a:ext cx="11134487" cy="622102"/>
          </a:xfrm>
          <a:prstGeom prst="rect">
            <a:avLst/>
          </a:prstGeom>
          <a:noFill/>
          <a:ln/>
        </p:spPr>
        <p:txBody>
          <a:bodyPr wrap="none" lIns="0" tIns="0" rIns="0" bIns="0" rtlCol="0" anchor="t"/>
          <a:lstStyle/>
          <a:p>
            <a:pPr marL="0" indent="0" algn="l">
              <a:lnSpc>
                <a:spcPts val="4850"/>
              </a:lnSpc>
              <a:buNone/>
            </a:pPr>
            <a:r>
              <a:rPr lang="en-US" sz="3900" dirty="0">
                <a:solidFill>
                  <a:srgbClr val="020202"/>
                </a:solidFill>
                <a:latin typeface="PT Serif" pitchFamily="34" charset="0"/>
                <a:ea typeface="PT Serif" pitchFamily="34" charset="-122"/>
                <a:cs typeface="PT Serif" pitchFamily="34" charset="-120"/>
              </a:rPr>
              <a:t>Performance Metrics: Model Accuracy Comparison</a:t>
            </a:r>
            <a:endParaRPr lang="en-US" sz="3900" dirty="0"/>
          </a:p>
        </p:txBody>
      </p:sp>
      <p:sp>
        <p:nvSpPr>
          <p:cNvPr id="3" name="Shape 1"/>
          <p:cNvSpPr/>
          <p:nvPr/>
        </p:nvSpPr>
        <p:spPr>
          <a:xfrm>
            <a:off x="663535" y="1641038"/>
            <a:ext cx="6420445" cy="4383405"/>
          </a:xfrm>
          <a:prstGeom prst="roundRect">
            <a:avLst>
              <a:gd name="adj" fmla="val 649"/>
            </a:avLst>
          </a:prstGeom>
          <a:noFill/>
          <a:ln w="7620">
            <a:solidFill>
              <a:srgbClr val="000000">
                <a:alpha val="8000"/>
              </a:srgbClr>
            </a:solidFill>
            <a:prstDash val="solid"/>
          </a:ln>
        </p:spPr>
      </p:sp>
      <p:sp>
        <p:nvSpPr>
          <p:cNvPr id="4" name="Shape 2"/>
          <p:cNvSpPr/>
          <p:nvPr/>
        </p:nvSpPr>
        <p:spPr>
          <a:xfrm>
            <a:off x="671155" y="1648658"/>
            <a:ext cx="6405205" cy="546021"/>
          </a:xfrm>
          <a:prstGeom prst="rect">
            <a:avLst/>
          </a:prstGeom>
          <a:solidFill>
            <a:srgbClr val="FFFFFF">
              <a:alpha val="4000"/>
            </a:srgbClr>
          </a:solidFill>
          <a:ln/>
        </p:spPr>
      </p:sp>
      <p:sp>
        <p:nvSpPr>
          <p:cNvPr id="5" name="Text 3"/>
          <p:cNvSpPr/>
          <p:nvPr/>
        </p:nvSpPr>
        <p:spPr>
          <a:xfrm>
            <a:off x="860822" y="1769983"/>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Logistic Regression</a:t>
            </a:r>
            <a:endParaRPr lang="en-US" sz="1450" dirty="0"/>
          </a:p>
        </p:txBody>
      </p:sp>
      <p:sp>
        <p:nvSpPr>
          <p:cNvPr id="6" name="Text 4"/>
          <p:cNvSpPr/>
          <p:nvPr/>
        </p:nvSpPr>
        <p:spPr>
          <a:xfrm>
            <a:off x="4707731" y="1769983"/>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85.25%</a:t>
            </a:r>
            <a:endParaRPr lang="en-US" sz="1450" dirty="0"/>
          </a:p>
        </p:txBody>
      </p:sp>
      <p:sp>
        <p:nvSpPr>
          <p:cNvPr id="7" name="Shape 5"/>
          <p:cNvSpPr/>
          <p:nvPr/>
        </p:nvSpPr>
        <p:spPr>
          <a:xfrm>
            <a:off x="671155" y="2194679"/>
            <a:ext cx="6405205" cy="546021"/>
          </a:xfrm>
          <a:prstGeom prst="rect">
            <a:avLst/>
          </a:prstGeom>
          <a:solidFill>
            <a:srgbClr val="000000">
              <a:alpha val="4000"/>
            </a:srgbClr>
          </a:solidFill>
          <a:ln/>
        </p:spPr>
      </p:sp>
      <p:sp>
        <p:nvSpPr>
          <p:cNvPr id="8" name="Text 6"/>
          <p:cNvSpPr/>
          <p:nvPr/>
        </p:nvSpPr>
        <p:spPr>
          <a:xfrm>
            <a:off x="860822" y="2316004"/>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Naive Bayes</a:t>
            </a:r>
            <a:endParaRPr lang="en-US" sz="1450" dirty="0"/>
          </a:p>
        </p:txBody>
      </p:sp>
      <p:sp>
        <p:nvSpPr>
          <p:cNvPr id="9" name="Text 7"/>
          <p:cNvSpPr/>
          <p:nvPr/>
        </p:nvSpPr>
        <p:spPr>
          <a:xfrm>
            <a:off x="4707731" y="2316004"/>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85.25%</a:t>
            </a:r>
            <a:endParaRPr lang="en-US" sz="1450" dirty="0"/>
          </a:p>
        </p:txBody>
      </p:sp>
      <p:sp>
        <p:nvSpPr>
          <p:cNvPr id="10" name="Shape 8"/>
          <p:cNvSpPr/>
          <p:nvPr/>
        </p:nvSpPr>
        <p:spPr>
          <a:xfrm>
            <a:off x="671155" y="2740700"/>
            <a:ext cx="6405205" cy="546021"/>
          </a:xfrm>
          <a:prstGeom prst="rect">
            <a:avLst/>
          </a:prstGeom>
          <a:solidFill>
            <a:srgbClr val="FFFFFF">
              <a:alpha val="4000"/>
            </a:srgbClr>
          </a:solidFill>
          <a:ln/>
        </p:spPr>
      </p:sp>
      <p:sp>
        <p:nvSpPr>
          <p:cNvPr id="11" name="Text 9"/>
          <p:cNvSpPr/>
          <p:nvPr/>
        </p:nvSpPr>
        <p:spPr>
          <a:xfrm>
            <a:off x="860822" y="2862024"/>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SVM</a:t>
            </a:r>
            <a:endParaRPr lang="en-US" sz="1450" dirty="0"/>
          </a:p>
        </p:txBody>
      </p:sp>
      <p:sp>
        <p:nvSpPr>
          <p:cNvPr id="12" name="Text 10"/>
          <p:cNvSpPr/>
          <p:nvPr/>
        </p:nvSpPr>
        <p:spPr>
          <a:xfrm>
            <a:off x="4707731" y="2862024"/>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81.97%</a:t>
            </a:r>
            <a:endParaRPr lang="en-US" sz="1450" dirty="0"/>
          </a:p>
        </p:txBody>
      </p:sp>
      <p:sp>
        <p:nvSpPr>
          <p:cNvPr id="13" name="Shape 11"/>
          <p:cNvSpPr/>
          <p:nvPr/>
        </p:nvSpPr>
        <p:spPr>
          <a:xfrm>
            <a:off x="671155" y="3286720"/>
            <a:ext cx="6405205" cy="546021"/>
          </a:xfrm>
          <a:prstGeom prst="rect">
            <a:avLst/>
          </a:prstGeom>
          <a:solidFill>
            <a:srgbClr val="000000">
              <a:alpha val="4000"/>
            </a:srgbClr>
          </a:solidFill>
          <a:ln/>
        </p:spPr>
      </p:sp>
      <p:sp>
        <p:nvSpPr>
          <p:cNvPr id="14" name="Text 12"/>
          <p:cNvSpPr/>
          <p:nvPr/>
        </p:nvSpPr>
        <p:spPr>
          <a:xfrm>
            <a:off x="860822" y="3408045"/>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KNN</a:t>
            </a:r>
            <a:endParaRPr lang="en-US" sz="1450" dirty="0"/>
          </a:p>
        </p:txBody>
      </p:sp>
      <p:sp>
        <p:nvSpPr>
          <p:cNvPr id="15" name="Text 13"/>
          <p:cNvSpPr/>
          <p:nvPr/>
        </p:nvSpPr>
        <p:spPr>
          <a:xfrm>
            <a:off x="4707731" y="3408045"/>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67.21%</a:t>
            </a:r>
            <a:endParaRPr lang="en-US" sz="1450" dirty="0"/>
          </a:p>
        </p:txBody>
      </p:sp>
      <p:sp>
        <p:nvSpPr>
          <p:cNvPr id="16" name="Shape 14"/>
          <p:cNvSpPr/>
          <p:nvPr/>
        </p:nvSpPr>
        <p:spPr>
          <a:xfrm>
            <a:off x="671155" y="3832741"/>
            <a:ext cx="6405205" cy="546021"/>
          </a:xfrm>
          <a:prstGeom prst="rect">
            <a:avLst/>
          </a:prstGeom>
          <a:solidFill>
            <a:srgbClr val="FFFFFF">
              <a:alpha val="4000"/>
            </a:srgbClr>
          </a:solidFill>
          <a:ln/>
        </p:spPr>
      </p:sp>
      <p:sp>
        <p:nvSpPr>
          <p:cNvPr id="17" name="Text 15"/>
          <p:cNvSpPr/>
          <p:nvPr/>
        </p:nvSpPr>
        <p:spPr>
          <a:xfrm>
            <a:off x="860822" y="3954066"/>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Decision Tree</a:t>
            </a:r>
            <a:endParaRPr lang="en-US" sz="1450" dirty="0"/>
          </a:p>
        </p:txBody>
      </p:sp>
      <p:sp>
        <p:nvSpPr>
          <p:cNvPr id="18" name="Text 16"/>
          <p:cNvSpPr/>
          <p:nvPr/>
        </p:nvSpPr>
        <p:spPr>
          <a:xfrm>
            <a:off x="4707731" y="3954066"/>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81.97%</a:t>
            </a:r>
            <a:endParaRPr lang="en-US" sz="1450" dirty="0"/>
          </a:p>
        </p:txBody>
      </p:sp>
      <p:sp>
        <p:nvSpPr>
          <p:cNvPr id="19" name="Shape 17"/>
          <p:cNvSpPr/>
          <p:nvPr/>
        </p:nvSpPr>
        <p:spPr>
          <a:xfrm>
            <a:off x="671155" y="4378762"/>
            <a:ext cx="6405205" cy="546021"/>
          </a:xfrm>
          <a:prstGeom prst="rect">
            <a:avLst/>
          </a:prstGeom>
          <a:solidFill>
            <a:srgbClr val="000000">
              <a:alpha val="4000"/>
            </a:srgbClr>
          </a:solidFill>
          <a:ln/>
        </p:spPr>
      </p:sp>
      <p:sp>
        <p:nvSpPr>
          <p:cNvPr id="20" name="Text 18"/>
          <p:cNvSpPr/>
          <p:nvPr/>
        </p:nvSpPr>
        <p:spPr>
          <a:xfrm>
            <a:off x="860822" y="4500086"/>
            <a:ext cx="3460194" cy="303371"/>
          </a:xfrm>
          <a:prstGeom prst="rect">
            <a:avLst/>
          </a:prstGeom>
          <a:noFill/>
          <a:ln/>
        </p:spPr>
        <p:txBody>
          <a:bodyPr wrap="none" lIns="0" tIns="0" rIns="0" bIns="0" rtlCol="0" anchor="t"/>
          <a:lstStyle/>
          <a:p>
            <a:pPr marL="0" indent="0" algn="l">
              <a:lnSpc>
                <a:spcPts val="2350"/>
              </a:lnSpc>
              <a:buNone/>
            </a:pPr>
            <a:r>
              <a:rPr lang="en-US" sz="1450" b="1" dirty="0">
                <a:solidFill>
                  <a:srgbClr val="383838"/>
                </a:solidFill>
                <a:latin typeface="DM Sans" pitchFamily="34" charset="0"/>
                <a:ea typeface="DM Sans" pitchFamily="34" charset="-122"/>
                <a:cs typeface="DM Sans" pitchFamily="34" charset="-120"/>
              </a:rPr>
              <a:t>Random Forest</a:t>
            </a:r>
            <a:endParaRPr lang="en-US" sz="1450" dirty="0"/>
          </a:p>
        </p:txBody>
      </p:sp>
      <p:sp>
        <p:nvSpPr>
          <p:cNvPr id="21" name="Text 19"/>
          <p:cNvSpPr/>
          <p:nvPr/>
        </p:nvSpPr>
        <p:spPr>
          <a:xfrm>
            <a:off x="4707731" y="4500086"/>
            <a:ext cx="2179082" cy="303371"/>
          </a:xfrm>
          <a:prstGeom prst="rect">
            <a:avLst/>
          </a:prstGeom>
          <a:noFill/>
          <a:ln/>
        </p:spPr>
        <p:txBody>
          <a:bodyPr wrap="none" lIns="0" tIns="0" rIns="0" bIns="0" rtlCol="0" anchor="t"/>
          <a:lstStyle/>
          <a:p>
            <a:pPr marL="0" indent="0" algn="l">
              <a:lnSpc>
                <a:spcPts val="2350"/>
              </a:lnSpc>
              <a:buNone/>
            </a:pPr>
            <a:r>
              <a:rPr lang="en-US" sz="1450" b="1" dirty="0">
                <a:solidFill>
                  <a:srgbClr val="383838"/>
                </a:solidFill>
                <a:latin typeface="DM Sans" pitchFamily="34" charset="0"/>
                <a:ea typeface="DM Sans" pitchFamily="34" charset="-122"/>
                <a:cs typeface="DM Sans" pitchFamily="34" charset="-120"/>
              </a:rPr>
              <a:t>90.16%</a:t>
            </a:r>
            <a:endParaRPr lang="en-US" sz="1450" dirty="0"/>
          </a:p>
        </p:txBody>
      </p:sp>
      <p:sp>
        <p:nvSpPr>
          <p:cNvPr id="22" name="Shape 20"/>
          <p:cNvSpPr/>
          <p:nvPr/>
        </p:nvSpPr>
        <p:spPr>
          <a:xfrm>
            <a:off x="671155" y="4924782"/>
            <a:ext cx="6405205" cy="546021"/>
          </a:xfrm>
          <a:prstGeom prst="rect">
            <a:avLst/>
          </a:prstGeom>
          <a:solidFill>
            <a:srgbClr val="FFFFFF">
              <a:alpha val="4000"/>
            </a:srgbClr>
          </a:solidFill>
          <a:ln/>
        </p:spPr>
      </p:sp>
      <p:sp>
        <p:nvSpPr>
          <p:cNvPr id="23" name="Text 21"/>
          <p:cNvSpPr/>
          <p:nvPr/>
        </p:nvSpPr>
        <p:spPr>
          <a:xfrm>
            <a:off x="860822" y="5046107"/>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XGBoost</a:t>
            </a:r>
            <a:endParaRPr lang="en-US" sz="1450" dirty="0"/>
          </a:p>
        </p:txBody>
      </p:sp>
      <p:sp>
        <p:nvSpPr>
          <p:cNvPr id="24" name="Text 22"/>
          <p:cNvSpPr/>
          <p:nvPr/>
        </p:nvSpPr>
        <p:spPr>
          <a:xfrm>
            <a:off x="4707731" y="5046107"/>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83.61%</a:t>
            </a:r>
            <a:endParaRPr lang="en-US" sz="1450" dirty="0"/>
          </a:p>
        </p:txBody>
      </p:sp>
      <p:sp>
        <p:nvSpPr>
          <p:cNvPr id="25" name="Shape 23"/>
          <p:cNvSpPr/>
          <p:nvPr/>
        </p:nvSpPr>
        <p:spPr>
          <a:xfrm>
            <a:off x="671155" y="5470803"/>
            <a:ext cx="6405205" cy="546021"/>
          </a:xfrm>
          <a:prstGeom prst="rect">
            <a:avLst/>
          </a:prstGeom>
          <a:solidFill>
            <a:srgbClr val="000000">
              <a:alpha val="4000"/>
            </a:srgbClr>
          </a:solidFill>
          <a:ln/>
        </p:spPr>
      </p:sp>
      <p:sp>
        <p:nvSpPr>
          <p:cNvPr id="26" name="Text 24"/>
          <p:cNvSpPr/>
          <p:nvPr/>
        </p:nvSpPr>
        <p:spPr>
          <a:xfrm>
            <a:off x="860822" y="5592128"/>
            <a:ext cx="3460194"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Neural Network</a:t>
            </a:r>
            <a:endParaRPr lang="en-US" sz="1450" dirty="0"/>
          </a:p>
        </p:txBody>
      </p:sp>
      <p:sp>
        <p:nvSpPr>
          <p:cNvPr id="27" name="Text 25"/>
          <p:cNvSpPr/>
          <p:nvPr/>
        </p:nvSpPr>
        <p:spPr>
          <a:xfrm>
            <a:off x="4707731" y="5592128"/>
            <a:ext cx="2179082" cy="303371"/>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81.97%</a:t>
            </a:r>
            <a:endParaRPr lang="en-US" sz="1450" dirty="0"/>
          </a:p>
        </p:txBody>
      </p:sp>
      <p:pic>
        <p:nvPicPr>
          <p:cNvPr id="28" name="Image 0" descr="preencoded.png"/>
          <p:cNvPicPr>
            <a:picLocks noChangeAspect="1"/>
          </p:cNvPicPr>
          <p:nvPr/>
        </p:nvPicPr>
        <p:blipFill>
          <a:blip r:embed="rId3"/>
          <a:stretch>
            <a:fillRect/>
          </a:stretch>
        </p:blipFill>
        <p:spPr>
          <a:xfrm>
            <a:off x="7554039" y="1641038"/>
            <a:ext cx="6420445" cy="3595449"/>
          </a:xfrm>
          <a:prstGeom prst="rect">
            <a:avLst/>
          </a:prstGeom>
        </p:spPr>
      </p:pic>
      <p:sp>
        <p:nvSpPr>
          <p:cNvPr id="29" name="Text 26"/>
          <p:cNvSpPr/>
          <p:nvPr/>
        </p:nvSpPr>
        <p:spPr>
          <a:xfrm>
            <a:off x="7554039" y="5449729"/>
            <a:ext cx="6420445" cy="1213485"/>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The </a:t>
            </a:r>
            <a:r>
              <a:rPr lang="en-US" sz="1450" b="1" dirty="0">
                <a:solidFill>
                  <a:srgbClr val="383838"/>
                </a:solidFill>
                <a:latin typeface="DM Sans" pitchFamily="34" charset="0"/>
                <a:ea typeface="DM Sans" pitchFamily="34" charset="-122"/>
                <a:cs typeface="DM Sans" pitchFamily="34" charset="-120"/>
              </a:rPr>
              <a:t>Random Forest model</a:t>
            </a:r>
            <a:r>
              <a:rPr lang="en-US" sz="1450" dirty="0">
                <a:solidFill>
                  <a:srgbClr val="383838"/>
                </a:solidFill>
                <a:latin typeface="DM Sans" pitchFamily="34" charset="0"/>
                <a:ea typeface="DM Sans" pitchFamily="34" charset="-122"/>
                <a:cs typeface="DM Sans" pitchFamily="34" charset="-120"/>
              </a:rPr>
              <a:t> demonstrated superior performance, achieving the highest accuracy. Its ensemble approach effectively reduced overfitting and provided stable predictions even with a relatively smaller dataset.</a:t>
            </a:r>
            <a:endParaRPr lang="en-US" sz="1450" dirty="0"/>
          </a:p>
        </p:txBody>
      </p:sp>
      <p:sp>
        <p:nvSpPr>
          <p:cNvPr id="30" name="Text 27"/>
          <p:cNvSpPr/>
          <p:nvPr/>
        </p:nvSpPr>
        <p:spPr>
          <a:xfrm>
            <a:off x="7554039" y="6833830"/>
            <a:ext cx="6420445" cy="910114"/>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The Neural Network's lower accuracy suggests that the current dataset size might be a limiting factor, or it requires more extensive hyperparameter tuning.</a:t>
            </a:r>
            <a:endParaRPr lang="en-US" sz="1450" dirty="0"/>
          </a:p>
        </p:txBody>
      </p:sp>
      <p:pic>
        <p:nvPicPr>
          <p:cNvPr id="32" name="Picture 31">
            <a:extLst>
              <a:ext uri="{FF2B5EF4-FFF2-40B4-BE49-F238E27FC236}">
                <a16:creationId xmlns:a16="http://schemas.microsoft.com/office/drawing/2014/main" id="{3129CF25-19DE-D170-54AF-69D2A4AD8B87}"/>
              </a:ext>
            </a:extLst>
          </p:cNvPr>
          <p:cNvPicPr>
            <a:picLocks noChangeAspect="1"/>
          </p:cNvPicPr>
          <p:nvPr/>
        </p:nvPicPr>
        <p:blipFill>
          <a:blip r:embed="rId4"/>
          <a:stretch>
            <a:fillRect/>
          </a:stretch>
        </p:blipFill>
        <p:spPr>
          <a:xfrm>
            <a:off x="11967982" y="7534544"/>
            <a:ext cx="2581635" cy="6356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27911" y="397193"/>
            <a:ext cx="4540448" cy="401241"/>
          </a:xfrm>
          <a:prstGeom prst="rect">
            <a:avLst/>
          </a:prstGeom>
          <a:noFill/>
          <a:ln/>
        </p:spPr>
        <p:txBody>
          <a:bodyPr wrap="none" lIns="0" tIns="0" rIns="0" bIns="0" rtlCol="0" anchor="t"/>
          <a:lstStyle/>
          <a:p>
            <a:pPr marL="0" indent="0" algn="l">
              <a:lnSpc>
                <a:spcPts val="3150"/>
              </a:lnSpc>
              <a:buNone/>
            </a:pPr>
            <a:r>
              <a:rPr lang="en-US" sz="2500" dirty="0">
                <a:solidFill>
                  <a:srgbClr val="020202"/>
                </a:solidFill>
                <a:latin typeface="PT Serif" pitchFamily="34" charset="0"/>
                <a:ea typeface="PT Serif" pitchFamily="34" charset="-122"/>
                <a:cs typeface="PT Serif" pitchFamily="34" charset="-120"/>
              </a:rPr>
              <a:t>Conclusion &amp; Future Directions</a:t>
            </a:r>
            <a:endParaRPr lang="en-US" sz="2500" dirty="0"/>
          </a:p>
        </p:txBody>
      </p:sp>
      <p:sp>
        <p:nvSpPr>
          <p:cNvPr id="3" name="Text 1"/>
          <p:cNvSpPr/>
          <p:nvPr/>
        </p:nvSpPr>
        <p:spPr>
          <a:xfrm>
            <a:off x="427911" y="1042988"/>
            <a:ext cx="13774579" cy="195620"/>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Our project successfully developed a machine learning model for heart disease prediction, with Random Forest emerging as the most effective algorithm.</a:t>
            </a:r>
            <a:endParaRPr lang="en-US" sz="950" dirty="0"/>
          </a:p>
        </p:txBody>
      </p:sp>
      <p:sp>
        <p:nvSpPr>
          <p:cNvPr id="4" name="Shape 2"/>
          <p:cNvSpPr/>
          <p:nvPr/>
        </p:nvSpPr>
        <p:spPr>
          <a:xfrm>
            <a:off x="427911" y="1559481"/>
            <a:ext cx="6826091" cy="2900720"/>
          </a:xfrm>
          <a:prstGeom prst="roundRect">
            <a:avLst>
              <a:gd name="adj" fmla="val 2522"/>
            </a:avLst>
          </a:prstGeom>
          <a:solidFill>
            <a:srgbClr val="FFFFFF"/>
          </a:solidFill>
          <a:ln/>
        </p:spPr>
      </p:sp>
      <p:sp>
        <p:nvSpPr>
          <p:cNvPr id="5" name="Shape 3"/>
          <p:cNvSpPr/>
          <p:nvPr/>
        </p:nvSpPr>
        <p:spPr>
          <a:xfrm>
            <a:off x="427911" y="1544241"/>
            <a:ext cx="6826091" cy="60960"/>
          </a:xfrm>
          <a:prstGeom prst="roundRect">
            <a:avLst>
              <a:gd name="adj" fmla="val 30092"/>
            </a:avLst>
          </a:prstGeom>
          <a:solidFill>
            <a:srgbClr val="E04F00"/>
          </a:solidFill>
          <a:ln/>
        </p:spPr>
      </p:sp>
      <p:sp>
        <p:nvSpPr>
          <p:cNvPr id="6" name="Shape 4"/>
          <p:cNvSpPr/>
          <p:nvPr/>
        </p:nvSpPr>
        <p:spPr>
          <a:xfrm>
            <a:off x="3657540" y="1376124"/>
            <a:ext cx="366832" cy="366832"/>
          </a:xfrm>
          <a:prstGeom prst="roundRect">
            <a:avLst>
              <a:gd name="adj" fmla="val 249269"/>
            </a:avLst>
          </a:prstGeom>
          <a:solidFill>
            <a:srgbClr val="E04F00"/>
          </a:solidFill>
          <a:ln/>
        </p:spPr>
      </p:sp>
      <p:sp>
        <p:nvSpPr>
          <p:cNvPr id="7" name="Text 5"/>
          <p:cNvSpPr/>
          <p:nvPr/>
        </p:nvSpPr>
        <p:spPr>
          <a:xfrm>
            <a:off x="3767554" y="1467803"/>
            <a:ext cx="146685" cy="183356"/>
          </a:xfrm>
          <a:prstGeom prst="rect">
            <a:avLst/>
          </a:prstGeom>
          <a:noFill/>
          <a:ln/>
        </p:spPr>
        <p:txBody>
          <a:bodyPr wrap="none" lIns="0" tIns="0" rIns="0" bIns="0" rtlCol="0" anchor="t"/>
          <a:lstStyle/>
          <a:p>
            <a:pPr marL="0" indent="0" algn="l">
              <a:lnSpc>
                <a:spcPts val="1800"/>
              </a:lnSpc>
              <a:buNone/>
            </a:pPr>
            <a:r>
              <a:rPr lang="en-US" sz="1150" dirty="0">
                <a:solidFill>
                  <a:srgbClr val="FFFFFF"/>
                </a:solidFill>
                <a:latin typeface="PT Serif" pitchFamily="34" charset="0"/>
                <a:ea typeface="PT Serif" pitchFamily="34" charset="-122"/>
                <a:cs typeface="PT Serif" pitchFamily="34" charset="-120"/>
              </a:rPr>
              <a:t>1</a:t>
            </a:r>
            <a:endParaRPr lang="en-US" sz="1150" dirty="0"/>
          </a:p>
        </p:txBody>
      </p:sp>
      <p:sp>
        <p:nvSpPr>
          <p:cNvPr id="8" name="Text 6"/>
          <p:cNvSpPr/>
          <p:nvPr/>
        </p:nvSpPr>
        <p:spPr>
          <a:xfrm>
            <a:off x="565428" y="1865114"/>
            <a:ext cx="1878568" cy="200620"/>
          </a:xfrm>
          <a:prstGeom prst="rect">
            <a:avLst/>
          </a:prstGeom>
          <a:noFill/>
          <a:ln/>
        </p:spPr>
        <p:txBody>
          <a:bodyPr wrap="none" lIns="0" tIns="0" rIns="0" bIns="0" rtlCol="0" anchor="t"/>
          <a:lstStyle/>
          <a:p>
            <a:pPr marL="0" indent="0" algn="l">
              <a:lnSpc>
                <a:spcPts val="1550"/>
              </a:lnSpc>
              <a:buNone/>
            </a:pPr>
            <a:r>
              <a:rPr lang="en-US" sz="1250" dirty="0">
                <a:solidFill>
                  <a:srgbClr val="383838"/>
                </a:solidFill>
                <a:latin typeface="PT Serif" pitchFamily="34" charset="0"/>
                <a:ea typeface="PT Serif" pitchFamily="34" charset="-122"/>
                <a:cs typeface="PT Serif" pitchFamily="34" charset="-120"/>
              </a:rPr>
              <a:t>Achieved 90.16% Accuracy</a:t>
            </a:r>
            <a:endParaRPr lang="en-US" sz="1250" dirty="0"/>
          </a:p>
        </p:txBody>
      </p:sp>
      <p:sp>
        <p:nvSpPr>
          <p:cNvPr id="9" name="Text 7"/>
          <p:cNvSpPr/>
          <p:nvPr/>
        </p:nvSpPr>
        <p:spPr>
          <a:xfrm>
            <a:off x="565428" y="2139077"/>
            <a:ext cx="6551057" cy="391239"/>
          </a:xfrm>
          <a:prstGeom prst="rect">
            <a:avLst/>
          </a:prstGeom>
          <a:noFill/>
          <a:ln/>
        </p:spPr>
        <p:txBody>
          <a:bodyPr wrap="squar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The Random Forest model provides reliable early detection capabilities, significantly supporting healthcare decision-making.</a:t>
            </a:r>
            <a:endParaRPr lang="en-US" sz="950" dirty="0"/>
          </a:p>
        </p:txBody>
      </p:sp>
      <p:pic>
        <p:nvPicPr>
          <p:cNvPr id="10" name="Image 0" descr="preencoded.png"/>
          <p:cNvPicPr>
            <a:picLocks noChangeAspect="1"/>
          </p:cNvPicPr>
          <p:nvPr/>
        </p:nvPicPr>
        <p:blipFill>
          <a:blip r:embed="rId3"/>
          <a:stretch>
            <a:fillRect/>
          </a:stretch>
        </p:blipFill>
        <p:spPr>
          <a:xfrm>
            <a:off x="565428" y="2667833"/>
            <a:ext cx="2418636" cy="1654850"/>
          </a:xfrm>
          <a:prstGeom prst="rect">
            <a:avLst/>
          </a:prstGeom>
        </p:spPr>
      </p:pic>
      <p:sp>
        <p:nvSpPr>
          <p:cNvPr id="11" name="Shape 8"/>
          <p:cNvSpPr/>
          <p:nvPr/>
        </p:nvSpPr>
        <p:spPr>
          <a:xfrm>
            <a:off x="7376279" y="1559481"/>
            <a:ext cx="6826210" cy="2900720"/>
          </a:xfrm>
          <a:prstGeom prst="roundRect">
            <a:avLst>
              <a:gd name="adj" fmla="val 2522"/>
            </a:avLst>
          </a:prstGeom>
          <a:solidFill>
            <a:srgbClr val="FFFFFF"/>
          </a:solidFill>
          <a:ln/>
        </p:spPr>
      </p:sp>
      <p:sp>
        <p:nvSpPr>
          <p:cNvPr id="12" name="Shape 9"/>
          <p:cNvSpPr/>
          <p:nvPr/>
        </p:nvSpPr>
        <p:spPr>
          <a:xfrm>
            <a:off x="7376279" y="1544241"/>
            <a:ext cx="6826210" cy="60960"/>
          </a:xfrm>
          <a:prstGeom prst="roundRect">
            <a:avLst>
              <a:gd name="adj" fmla="val 30092"/>
            </a:avLst>
          </a:prstGeom>
          <a:solidFill>
            <a:srgbClr val="E04F00"/>
          </a:solidFill>
          <a:ln/>
        </p:spPr>
      </p:sp>
      <p:sp>
        <p:nvSpPr>
          <p:cNvPr id="13" name="Shape 10"/>
          <p:cNvSpPr/>
          <p:nvPr/>
        </p:nvSpPr>
        <p:spPr>
          <a:xfrm>
            <a:off x="10605909" y="1376124"/>
            <a:ext cx="366832" cy="366832"/>
          </a:xfrm>
          <a:prstGeom prst="roundRect">
            <a:avLst>
              <a:gd name="adj" fmla="val 249269"/>
            </a:avLst>
          </a:prstGeom>
          <a:solidFill>
            <a:srgbClr val="E04F00"/>
          </a:solidFill>
          <a:ln/>
        </p:spPr>
      </p:sp>
      <p:sp>
        <p:nvSpPr>
          <p:cNvPr id="14" name="Text 11"/>
          <p:cNvSpPr/>
          <p:nvPr/>
        </p:nvSpPr>
        <p:spPr>
          <a:xfrm>
            <a:off x="10715923" y="1467803"/>
            <a:ext cx="146685" cy="183356"/>
          </a:xfrm>
          <a:prstGeom prst="rect">
            <a:avLst/>
          </a:prstGeom>
          <a:noFill/>
          <a:ln/>
        </p:spPr>
        <p:txBody>
          <a:bodyPr wrap="none" lIns="0" tIns="0" rIns="0" bIns="0" rtlCol="0" anchor="t"/>
          <a:lstStyle/>
          <a:p>
            <a:pPr marL="0" indent="0" algn="l">
              <a:lnSpc>
                <a:spcPts val="1800"/>
              </a:lnSpc>
              <a:buNone/>
            </a:pPr>
            <a:r>
              <a:rPr lang="en-US" sz="1150" dirty="0">
                <a:solidFill>
                  <a:srgbClr val="FFFFFF"/>
                </a:solidFill>
                <a:latin typeface="PT Serif" pitchFamily="34" charset="0"/>
                <a:ea typeface="PT Serif" pitchFamily="34" charset="-122"/>
                <a:cs typeface="PT Serif" pitchFamily="34" charset="-120"/>
              </a:rPr>
              <a:t>2</a:t>
            </a:r>
            <a:endParaRPr lang="en-US" sz="1150" dirty="0"/>
          </a:p>
        </p:txBody>
      </p:sp>
      <p:sp>
        <p:nvSpPr>
          <p:cNvPr id="15" name="Text 12"/>
          <p:cNvSpPr/>
          <p:nvPr/>
        </p:nvSpPr>
        <p:spPr>
          <a:xfrm>
            <a:off x="7513796" y="1865114"/>
            <a:ext cx="1976080" cy="200620"/>
          </a:xfrm>
          <a:prstGeom prst="rect">
            <a:avLst/>
          </a:prstGeom>
          <a:noFill/>
          <a:ln/>
        </p:spPr>
        <p:txBody>
          <a:bodyPr wrap="none" lIns="0" tIns="0" rIns="0" bIns="0" rtlCol="0" anchor="t"/>
          <a:lstStyle/>
          <a:p>
            <a:pPr marL="0" indent="0" algn="l">
              <a:lnSpc>
                <a:spcPts val="1550"/>
              </a:lnSpc>
              <a:buNone/>
            </a:pPr>
            <a:r>
              <a:rPr lang="en-US" sz="1250" dirty="0">
                <a:solidFill>
                  <a:srgbClr val="383838"/>
                </a:solidFill>
                <a:latin typeface="PT Serif" pitchFamily="34" charset="0"/>
                <a:ea typeface="PT Serif" pitchFamily="34" charset="-122"/>
                <a:cs typeface="PT Serif" pitchFamily="34" charset="-120"/>
              </a:rPr>
              <a:t>Deployment &amp; Accessibility</a:t>
            </a:r>
            <a:endParaRPr lang="en-US" sz="1250" dirty="0"/>
          </a:p>
        </p:txBody>
      </p:sp>
      <p:sp>
        <p:nvSpPr>
          <p:cNvPr id="16" name="Text 13"/>
          <p:cNvSpPr/>
          <p:nvPr/>
        </p:nvSpPr>
        <p:spPr>
          <a:xfrm>
            <a:off x="7513796" y="2139077"/>
            <a:ext cx="6551176" cy="195620"/>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Future work includes deploying the model as a user-friendly web or mobile application for broader access.</a:t>
            </a:r>
            <a:endParaRPr lang="en-US" sz="950" dirty="0"/>
          </a:p>
        </p:txBody>
      </p:sp>
      <p:pic>
        <p:nvPicPr>
          <p:cNvPr id="17" name="Image 1" descr="preencoded.png"/>
          <p:cNvPicPr>
            <a:picLocks noChangeAspect="1"/>
          </p:cNvPicPr>
          <p:nvPr/>
        </p:nvPicPr>
        <p:blipFill>
          <a:blip r:embed="rId4"/>
          <a:stretch>
            <a:fillRect/>
          </a:stretch>
        </p:blipFill>
        <p:spPr>
          <a:xfrm>
            <a:off x="7513796" y="2472214"/>
            <a:ext cx="2418636" cy="1654850"/>
          </a:xfrm>
          <a:prstGeom prst="rect">
            <a:avLst/>
          </a:prstGeom>
        </p:spPr>
      </p:pic>
      <p:sp>
        <p:nvSpPr>
          <p:cNvPr id="18" name="Shape 14"/>
          <p:cNvSpPr/>
          <p:nvPr/>
        </p:nvSpPr>
        <p:spPr>
          <a:xfrm>
            <a:off x="427911" y="4765834"/>
            <a:ext cx="6826091" cy="2733318"/>
          </a:xfrm>
          <a:prstGeom prst="roundRect">
            <a:avLst>
              <a:gd name="adj" fmla="val 2676"/>
            </a:avLst>
          </a:prstGeom>
          <a:solidFill>
            <a:srgbClr val="FFFFFF"/>
          </a:solidFill>
          <a:ln/>
        </p:spPr>
      </p:sp>
      <p:sp>
        <p:nvSpPr>
          <p:cNvPr id="19" name="Shape 15"/>
          <p:cNvSpPr/>
          <p:nvPr/>
        </p:nvSpPr>
        <p:spPr>
          <a:xfrm>
            <a:off x="427911" y="4750594"/>
            <a:ext cx="6826091" cy="60960"/>
          </a:xfrm>
          <a:prstGeom prst="roundRect">
            <a:avLst>
              <a:gd name="adj" fmla="val 30092"/>
            </a:avLst>
          </a:prstGeom>
          <a:solidFill>
            <a:srgbClr val="E04F00"/>
          </a:solidFill>
          <a:ln/>
        </p:spPr>
      </p:sp>
      <p:sp>
        <p:nvSpPr>
          <p:cNvPr id="20" name="Shape 16"/>
          <p:cNvSpPr/>
          <p:nvPr/>
        </p:nvSpPr>
        <p:spPr>
          <a:xfrm>
            <a:off x="3657540" y="4582478"/>
            <a:ext cx="366832" cy="366832"/>
          </a:xfrm>
          <a:prstGeom prst="roundRect">
            <a:avLst>
              <a:gd name="adj" fmla="val 249269"/>
            </a:avLst>
          </a:prstGeom>
          <a:solidFill>
            <a:srgbClr val="E04F00"/>
          </a:solidFill>
          <a:ln/>
        </p:spPr>
      </p:sp>
      <p:sp>
        <p:nvSpPr>
          <p:cNvPr id="21" name="Text 17"/>
          <p:cNvSpPr/>
          <p:nvPr/>
        </p:nvSpPr>
        <p:spPr>
          <a:xfrm>
            <a:off x="3767554" y="4674156"/>
            <a:ext cx="146685" cy="183356"/>
          </a:xfrm>
          <a:prstGeom prst="rect">
            <a:avLst/>
          </a:prstGeom>
          <a:noFill/>
          <a:ln/>
        </p:spPr>
        <p:txBody>
          <a:bodyPr wrap="none" lIns="0" tIns="0" rIns="0" bIns="0" rtlCol="0" anchor="t"/>
          <a:lstStyle/>
          <a:p>
            <a:pPr marL="0" indent="0" algn="l">
              <a:lnSpc>
                <a:spcPts val="1800"/>
              </a:lnSpc>
              <a:buNone/>
            </a:pPr>
            <a:r>
              <a:rPr lang="en-US" sz="1150" dirty="0">
                <a:solidFill>
                  <a:srgbClr val="FFFFFF"/>
                </a:solidFill>
                <a:latin typeface="PT Serif" pitchFamily="34" charset="0"/>
                <a:ea typeface="PT Serif" pitchFamily="34" charset="-122"/>
                <a:cs typeface="PT Serif" pitchFamily="34" charset="-120"/>
              </a:rPr>
              <a:t>3</a:t>
            </a:r>
            <a:endParaRPr lang="en-US" sz="1150" dirty="0"/>
          </a:p>
        </p:txBody>
      </p:sp>
      <p:sp>
        <p:nvSpPr>
          <p:cNvPr id="22" name="Text 18"/>
          <p:cNvSpPr/>
          <p:nvPr/>
        </p:nvSpPr>
        <p:spPr>
          <a:xfrm>
            <a:off x="565428" y="5071467"/>
            <a:ext cx="2378988" cy="200620"/>
          </a:xfrm>
          <a:prstGeom prst="rect">
            <a:avLst/>
          </a:prstGeom>
          <a:noFill/>
          <a:ln/>
        </p:spPr>
        <p:txBody>
          <a:bodyPr wrap="none" lIns="0" tIns="0" rIns="0" bIns="0" rtlCol="0" anchor="t"/>
          <a:lstStyle/>
          <a:p>
            <a:pPr marL="0" indent="0" algn="l">
              <a:lnSpc>
                <a:spcPts val="1550"/>
              </a:lnSpc>
              <a:buNone/>
            </a:pPr>
            <a:r>
              <a:rPr lang="en-US" sz="1250" dirty="0">
                <a:solidFill>
                  <a:srgbClr val="383838"/>
                </a:solidFill>
                <a:latin typeface="PT Serif" pitchFamily="34" charset="0"/>
                <a:ea typeface="PT Serif" pitchFamily="34" charset="-122"/>
                <a:cs typeface="PT Serif" pitchFamily="34" charset="-120"/>
              </a:rPr>
              <a:t>Dataset Expansion &amp; Refinement</a:t>
            </a:r>
            <a:endParaRPr lang="en-US" sz="1250" dirty="0"/>
          </a:p>
        </p:txBody>
      </p:sp>
      <p:sp>
        <p:nvSpPr>
          <p:cNvPr id="23" name="Text 19"/>
          <p:cNvSpPr/>
          <p:nvPr/>
        </p:nvSpPr>
        <p:spPr>
          <a:xfrm>
            <a:off x="565428" y="5345430"/>
            <a:ext cx="6551057" cy="391239"/>
          </a:xfrm>
          <a:prstGeom prst="rect">
            <a:avLst/>
          </a:prstGeom>
          <a:noFill/>
          <a:ln/>
        </p:spPr>
        <p:txBody>
          <a:bodyPr wrap="squar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Increasing the dataset size and fine-tuning Neural Network hyperparameters are key next steps for enhanced performance.</a:t>
            </a:r>
            <a:endParaRPr lang="en-US" sz="950" dirty="0"/>
          </a:p>
        </p:txBody>
      </p:sp>
      <p:pic>
        <p:nvPicPr>
          <p:cNvPr id="24" name="Image 2" descr="preencoded.png"/>
          <p:cNvPicPr>
            <a:picLocks noChangeAspect="1"/>
          </p:cNvPicPr>
          <p:nvPr/>
        </p:nvPicPr>
        <p:blipFill>
          <a:blip r:embed="rId5"/>
          <a:stretch>
            <a:fillRect/>
          </a:stretch>
        </p:blipFill>
        <p:spPr>
          <a:xfrm>
            <a:off x="565428" y="5874187"/>
            <a:ext cx="2174081" cy="1487448"/>
          </a:xfrm>
          <a:prstGeom prst="rect">
            <a:avLst/>
          </a:prstGeom>
        </p:spPr>
      </p:pic>
      <p:sp>
        <p:nvSpPr>
          <p:cNvPr id="25" name="Shape 20"/>
          <p:cNvSpPr/>
          <p:nvPr/>
        </p:nvSpPr>
        <p:spPr>
          <a:xfrm>
            <a:off x="7376279" y="4765834"/>
            <a:ext cx="6826210" cy="2733318"/>
          </a:xfrm>
          <a:prstGeom prst="roundRect">
            <a:avLst>
              <a:gd name="adj" fmla="val 2676"/>
            </a:avLst>
          </a:prstGeom>
          <a:solidFill>
            <a:srgbClr val="FFFFFF"/>
          </a:solidFill>
          <a:ln/>
        </p:spPr>
      </p:sp>
      <p:sp>
        <p:nvSpPr>
          <p:cNvPr id="26" name="Shape 21"/>
          <p:cNvSpPr/>
          <p:nvPr/>
        </p:nvSpPr>
        <p:spPr>
          <a:xfrm>
            <a:off x="7376279" y="4750594"/>
            <a:ext cx="6826210" cy="60960"/>
          </a:xfrm>
          <a:prstGeom prst="roundRect">
            <a:avLst>
              <a:gd name="adj" fmla="val 30092"/>
            </a:avLst>
          </a:prstGeom>
          <a:solidFill>
            <a:srgbClr val="E04F00"/>
          </a:solidFill>
          <a:ln/>
        </p:spPr>
      </p:sp>
      <p:sp>
        <p:nvSpPr>
          <p:cNvPr id="27" name="Shape 22"/>
          <p:cNvSpPr/>
          <p:nvPr/>
        </p:nvSpPr>
        <p:spPr>
          <a:xfrm>
            <a:off x="10605909" y="4582478"/>
            <a:ext cx="366832" cy="366832"/>
          </a:xfrm>
          <a:prstGeom prst="roundRect">
            <a:avLst>
              <a:gd name="adj" fmla="val 249269"/>
            </a:avLst>
          </a:prstGeom>
          <a:solidFill>
            <a:srgbClr val="E04F00"/>
          </a:solidFill>
          <a:ln/>
        </p:spPr>
      </p:sp>
      <p:sp>
        <p:nvSpPr>
          <p:cNvPr id="28" name="Text 23"/>
          <p:cNvSpPr/>
          <p:nvPr/>
        </p:nvSpPr>
        <p:spPr>
          <a:xfrm>
            <a:off x="10715923" y="4674156"/>
            <a:ext cx="146685" cy="183356"/>
          </a:xfrm>
          <a:prstGeom prst="rect">
            <a:avLst/>
          </a:prstGeom>
          <a:noFill/>
          <a:ln/>
        </p:spPr>
        <p:txBody>
          <a:bodyPr wrap="none" lIns="0" tIns="0" rIns="0" bIns="0" rtlCol="0" anchor="t"/>
          <a:lstStyle/>
          <a:p>
            <a:pPr marL="0" indent="0" algn="l">
              <a:lnSpc>
                <a:spcPts val="1800"/>
              </a:lnSpc>
              <a:buNone/>
            </a:pPr>
            <a:r>
              <a:rPr lang="en-US" sz="1150" dirty="0">
                <a:solidFill>
                  <a:srgbClr val="FFFFFF"/>
                </a:solidFill>
                <a:latin typeface="PT Serif" pitchFamily="34" charset="0"/>
                <a:ea typeface="PT Serif" pitchFamily="34" charset="-122"/>
                <a:cs typeface="PT Serif" pitchFamily="34" charset="-120"/>
              </a:rPr>
              <a:t>4</a:t>
            </a:r>
            <a:endParaRPr lang="en-US" sz="1150" dirty="0"/>
          </a:p>
        </p:txBody>
      </p:sp>
      <p:sp>
        <p:nvSpPr>
          <p:cNvPr id="29" name="Text 24"/>
          <p:cNvSpPr/>
          <p:nvPr/>
        </p:nvSpPr>
        <p:spPr>
          <a:xfrm>
            <a:off x="7513796" y="5071467"/>
            <a:ext cx="1605082" cy="200620"/>
          </a:xfrm>
          <a:prstGeom prst="rect">
            <a:avLst/>
          </a:prstGeom>
          <a:noFill/>
          <a:ln/>
        </p:spPr>
        <p:txBody>
          <a:bodyPr wrap="none" lIns="0" tIns="0" rIns="0" bIns="0" rtlCol="0" anchor="t"/>
          <a:lstStyle/>
          <a:p>
            <a:pPr marL="0" indent="0" algn="l">
              <a:lnSpc>
                <a:spcPts val="1550"/>
              </a:lnSpc>
              <a:buNone/>
            </a:pPr>
            <a:r>
              <a:rPr lang="en-US" sz="1250" dirty="0">
                <a:solidFill>
                  <a:srgbClr val="383838"/>
                </a:solidFill>
                <a:latin typeface="PT Serif" pitchFamily="34" charset="0"/>
                <a:ea typeface="PT Serif" pitchFamily="34" charset="-122"/>
                <a:cs typeface="PT Serif" pitchFamily="34" charset="-120"/>
              </a:rPr>
              <a:t>Real-time Integration</a:t>
            </a:r>
            <a:endParaRPr lang="en-US" sz="1250" dirty="0"/>
          </a:p>
        </p:txBody>
      </p:sp>
      <p:sp>
        <p:nvSpPr>
          <p:cNvPr id="30" name="Text 25"/>
          <p:cNvSpPr/>
          <p:nvPr/>
        </p:nvSpPr>
        <p:spPr>
          <a:xfrm>
            <a:off x="7513796" y="5345430"/>
            <a:ext cx="6551176" cy="195620"/>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Exploring integration with wearable devices to enable real-time heart health monitoring and prediction.</a:t>
            </a:r>
            <a:endParaRPr lang="en-US" sz="950" dirty="0"/>
          </a:p>
        </p:txBody>
      </p:sp>
      <p:pic>
        <p:nvPicPr>
          <p:cNvPr id="31" name="Image 3" descr="preencoded.png"/>
          <p:cNvPicPr>
            <a:picLocks noChangeAspect="1"/>
          </p:cNvPicPr>
          <p:nvPr/>
        </p:nvPicPr>
        <p:blipFill>
          <a:blip r:embed="rId6"/>
          <a:stretch>
            <a:fillRect/>
          </a:stretch>
        </p:blipFill>
        <p:spPr>
          <a:xfrm>
            <a:off x="7513796" y="5678567"/>
            <a:ext cx="2346127" cy="1605201"/>
          </a:xfrm>
          <a:prstGeom prst="rect">
            <a:avLst/>
          </a:prstGeom>
        </p:spPr>
      </p:pic>
      <p:sp>
        <p:nvSpPr>
          <p:cNvPr id="32" name="Text 26"/>
          <p:cNvSpPr/>
          <p:nvPr/>
        </p:nvSpPr>
        <p:spPr>
          <a:xfrm>
            <a:off x="427911" y="7636669"/>
            <a:ext cx="13774579" cy="195620"/>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DM Sans" pitchFamily="34" charset="0"/>
                <a:ea typeface="DM Sans" pitchFamily="34" charset="-122"/>
                <a:cs typeface="DM Sans" pitchFamily="34" charset="-120"/>
              </a:rPr>
              <a:t>Thank You </a:t>
            </a:r>
            <a:endParaRPr lang="en-US" sz="950" dirty="0"/>
          </a:p>
        </p:txBody>
      </p:sp>
      <p:pic>
        <p:nvPicPr>
          <p:cNvPr id="34" name="Picture 33">
            <a:extLst>
              <a:ext uri="{FF2B5EF4-FFF2-40B4-BE49-F238E27FC236}">
                <a16:creationId xmlns:a16="http://schemas.microsoft.com/office/drawing/2014/main" id="{2CC095E4-D05B-B84F-27D4-F3925867F226}"/>
              </a:ext>
            </a:extLst>
          </p:cNvPr>
          <p:cNvPicPr>
            <a:picLocks noChangeAspect="1"/>
          </p:cNvPicPr>
          <p:nvPr/>
        </p:nvPicPr>
        <p:blipFill>
          <a:blip r:embed="rId7"/>
          <a:stretch>
            <a:fillRect/>
          </a:stretch>
        </p:blipFill>
        <p:spPr>
          <a:xfrm>
            <a:off x="12032172" y="7041324"/>
            <a:ext cx="2581635" cy="11336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563</Words>
  <Application>Microsoft Office PowerPoint</Application>
  <PresentationFormat>Custom</PresentationFormat>
  <Paragraphs>80</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PT Serif</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Shaik Ahmed Ali</cp:lastModifiedBy>
  <cp:revision>2</cp:revision>
  <dcterms:created xsi:type="dcterms:W3CDTF">2025-12-02T09:55:06Z</dcterms:created>
  <dcterms:modified xsi:type="dcterms:W3CDTF">2025-12-02T12:50:39Z</dcterms:modified>
</cp:coreProperties>
</file>